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4432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6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7bc19fc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静摩擦力对应的临界问题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79d93929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圆锥摆问题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40d025f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综合问题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5_1#7a6a7b987.choices?vop=1&amp;pid=7bc19fc59&amp;color=0,0,0&amp;bt=1&amp;bbb=1"/>
              <p:cNvSpPr/>
              <p:nvPr/>
            </p:nvSpPr>
            <p:spPr>
              <a:xfrm>
                <a:off x="832104" y="1512000"/>
                <a:ext cx="10533888" cy="1649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物块与圆盘间的动摩擦因数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与圆心的距离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当角速度为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时，圆盘对物块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的静摩擦力指向圆心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当角速度为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恰好相对圆盘发生滑动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5_1#7a6a7b987.choices?vop=1&amp;pid=7bc19fc59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49159"/>
              </a:xfrm>
              <a:prstGeom prst="rect">
                <a:avLst/>
              </a:prstGeom>
              <a:blipFill>
                <a:blip r:embed="rId3"/>
                <a:stretch>
                  <a:fillRect l="-1389" b="-84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EX.16_1#7a6a7b987?vop=1&amp;pid=7bc19fc59&amp;color=0,0,0&amp;bbb=1&amp;hb=1"/>
              <p:cNvSpPr/>
              <p:nvPr/>
            </p:nvSpPr>
            <p:spPr>
              <a:xfrm>
                <a:off x="832104" y="3194305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在圆心两侧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中间用轻绳相连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圆周运动的角速度比较小时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摩擦力提供向心力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其中一个物块受到的静摩擦力达到最大后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绳上出现拉力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当两物块的摩擦力都达到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最大时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达到临界状态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EX.16_1#7a6a7b987?vop=1&amp;pid=7bc19fc59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94305"/>
                <a:ext cx="10533888" cy="1189355"/>
              </a:xfrm>
              <a:prstGeom prst="rect">
                <a:avLst/>
              </a:prstGeom>
              <a:blipFill>
                <a:blip r:embed="rId4"/>
                <a:stretch>
                  <a:fillRect l="-1389" r="-1331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4_1#7a6a7b987.bracket?vop=1&amp;pid=7bc19fc59&amp;color=0,0,0&amp;vpa=5&amp;answeroption=D">
            <a:extLst>
              <a:ext uri="{FF2B5EF4-FFF2-40B4-BE49-F238E27FC236}">
                <a16:creationId xmlns:a16="http://schemas.microsoft.com/office/drawing/2014/main" id="{E9C49E33-32E2-AD40-26AB-351FA8623239}"/>
              </a:ext>
            </a:extLst>
          </p:cNvPr>
          <p:cNvSpPr txBox="1"/>
          <p:nvPr/>
        </p:nvSpPr>
        <p:spPr>
          <a:xfrm>
            <a:off x="705104" y="2836039"/>
            <a:ext cx="359073" cy="4308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7_1#7a6a7b987?vop=1&amp;pid=7bc19fc59&amp;color=0,0,0&amp;bt=1&amp;bbb=1&amp;hb=1"/>
              <p:cNvSpPr/>
              <p:nvPr/>
            </p:nvSpPr>
            <p:spPr>
              <a:xfrm>
                <a:off x="832104" y="1512000"/>
                <a:ext cx="10533888" cy="4163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【解析】角速度较小时，物块各自受到的静摩擦力提供向心力，绳中无拉力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，根据牛顿第二定律可得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与圆盘间的静摩擦力先达到最大值，随着角速度增大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，轻绳中出现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拉力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大招攻略13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圆盘转动模型——求解随圆盘转动物体的临界条件与关联体作用力）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分析，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和最大静摩擦力的合力提供向心力，根据牛顿第二定律可得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，整理可得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，结合图像解得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，故A、B错误；当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&gt;0.5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rad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/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，绳中拉力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随着角速度增大而增大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所受的静摩擦力先变小，当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所受的静摩擦力为0时，对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，由牛顿第二定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律则有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，拉力增大，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要与圆盘保持相对静止，则静摩擦力沿着半径向外，当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恰好要相对圆盘发生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滑动时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，其摩擦力为最大值，且方向沿半径向外，对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分析，根据牛顿第二定律可得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分析有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7_1#7a6a7b987?vop=1&amp;pid=7bc19fc5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4163759"/>
              </a:xfrm>
              <a:prstGeom prst="rect">
                <a:avLst/>
              </a:prstGeom>
              <a:blipFill>
                <a:blip r:embed="rId3"/>
                <a:stretch>
                  <a:fillRect l="-1389" r="-2488" b="-33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S.17_1#7a6a7b987?vop=1&amp;pid=7bc19fc59&amp;color=0,0,0&amp;bt=1&amp;bbb=1&amp;hb=1&amp;uw=1">
            <a:extLst>
              <a:ext uri="{FF2B5EF4-FFF2-40B4-BE49-F238E27FC236}">
                <a16:creationId xmlns:a16="http://schemas.microsoft.com/office/drawing/2014/main" id="{66BEE74B-D0AD-864B-6B55-158895ED5743}"/>
              </a:ext>
            </a:extLst>
          </p:cNvPr>
          <p:cNvSpPr/>
          <p:nvPr/>
        </p:nvSpPr>
        <p:spPr>
          <a:xfrm>
            <a:off x="4079558" y="1930877"/>
            <a:ext cx="731183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4_AS.17_1#7a6a7b987?vop=1&amp;pid=7bc19fc59&amp;color=0,0,0&amp;bt=1&amp;bbb=1&amp;hb=1&amp;uw=1">
            <a:extLst>
              <a:ext uri="{FF2B5EF4-FFF2-40B4-BE49-F238E27FC236}">
                <a16:creationId xmlns:a16="http://schemas.microsoft.com/office/drawing/2014/main" id="{5FB4C232-1AC9-1C99-B35F-81D0907CA1B0}"/>
              </a:ext>
            </a:extLst>
          </p:cNvPr>
          <p:cNvSpPr/>
          <p:nvPr/>
        </p:nvSpPr>
        <p:spPr>
          <a:xfrm>
            <a:off x="832104" y="2349977"/>
            <a:ext cx="45720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8_1#5a105641f?vop=1&amp;pid=79d939293&amp;color=0,0,0&amp;bt=1&amp;bbb=1&amp;hb=1"/>
              <p:cNvSpPr/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）如图所示，光滑的圆锥体固定在水平地面上，其轴线沿竖直方向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，在圆锥体顶部用长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的细线悬挂一质量为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的小球（可视为质点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），小球静止时细线与圆锥体表面平行且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细线与轴线间的夹角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.现使圆锥体绕其轴线缓慢加速转动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，小球也随圆锥体一起做角速度缓慢增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大的圆周运动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（不同时间内均可视为匀速圆周运动）.取重力加速度大小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8_1#5a105641f?vop=1&amp;pid=79d93929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1273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9_1#5a105641f.bracket?vop=1&amp;pid=79d939293&amp;color=0,0,0&amp;vpa=6&amp;bbb=1"/>
          <p:cNvSpPr/>
          <p:nvPr/>
        </p:nvSpPr>
        <p:spPr>
          <a:xfrm>
            <a:off x="2641060" y="31750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p:pic>
        <p:nvPicPr>
          <p:cNvPr id="4" name="QC_4_BD.18_2#5a105641f?htil=6&amp;vop=1&amp;pid=79d939293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60592" y="3660332"/>
            <a:ext cx="868680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8_3#5a105641f.choices?htil=6&amp;vop=1&amp;pid=79d939293&amp;color=0,0,0&amp;bbb=1"/>
              <p:cNvSpPr/>
              <p:nvPr/>
            </p:nvSpPr>
            <p:spPr>
              <a:xfrm>
                <a:off x="832104" y="3533332"/>
                <a:ext cx="9582912" cy="18477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当小球的角速度大小为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时，其恰要离开圆锥体表面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当小球的角速度大小为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时，其恰要离开圆锥体表面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当小球的角速度大小为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时，细线上的拉力大小为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5.1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当小球的角速度大小为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时，细线上的拉力大小为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5.3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8_3#5a105641f.choices?htil=6&amp;vop=1&amp;pid=79d93929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33332"/>
                <a:ext cx="9582912" cy="1847723"/>
              </a:xfrm>
              <a:prstGeom prst="rect">
                <a:avLst/>
              </a:prstGeom>
              <a:blipFill>
                <a:blip r:embed="rId5"/>
                <a:stretch>
                  <a:fillRect l="-1527" b="-42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0_1#5a105641f?vop=1&amp;pid=79d939293&amp;color=0,0,0&amp;bt=1&amp;bbb=1&amp;hb=1"/>
              <p:cNvSpPr/>
              <p:nvPr/>
            </p:nvSpPr>
            <p:spPr>
              <a:xfrm>
                <a:off x="832104" y="1512000"/>
                <a:ext cx="10533888" cy="2259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【解析】小球即将离开圆锥体表面时，以小球为研究对象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，根据牛顿第二定律可得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zh-CN" altLang="en-US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解得角速度大小为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，故A正确，B错误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；当小球的角速度大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rad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，可知小球未离开圆锥体表面，以小球为研究对象，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竖直方向受力平衡，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，水平方向有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，联立解得细线上的拉力大小为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=5.1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0_1#5a105641f?vop=1&amp;pid=79d93929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259330"/>
              </a:xfrm>
              <a:prstGeom prst="rect">
                <a:avLst/>
              </a:prstGeom>
              <a:blipFill>
                <a:blip r:embed="rId3"/>
                <a:stretch>
                  <a:fillRect l="-1389" r="-1331" b="-61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21_1#5a105641f?vop=1&amp;pid=79d939293&amp;color=0,0,0&amp;bt=1&amp;bbb=1&amp;hb=1"/>
          <p:cNvSpPr/>
          <p:nvPr/>
        </p:nvSpPr>
        <p:spPr>
          <a:xfrm>
            <a:off x="832104" y="1512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圆锥摆的向心力来源分析错误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当小球在圆锥体表面做圆锥摆运动时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要对其进行受力分析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判断是否受圆锥体表面的支持力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能简单地认为只有细线的拉力和球的重力提供向心力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2_1#17d7348a5?vop=1&amp;pid=79d939293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）如图所示，置于竖直面内的光滑金属圆环半径为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的带孔小球穿于环上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，同时有一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的细绳一端系于圆环最高点，另一端系小球.已知重力加速度为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，当圆环以角速度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绕竖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直直径转动时(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2_1#17d7348a5?vop=1&amp;pid=79d93929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752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3_1#17d7348a5.bracket?vop=1&amp;pid=79d939293&amp;color=0,0,0&amp;vpa=7&amp;bbb=1"/>
          <p:cNvSpPr/>
          <p:nvPr/>
        </p:nvSpPr>
        <p:spPr>
          <a:xfrm>
            <a:off x="2412460" y="23368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p:pic>
        <p:nvPicPr>
          <p:cNvPr id="4" name="QC_4_BD.22_2#17d7348a5?htil=7&amp;vop=1&amp;pid=79d939293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3386" y="2834832"/>
            <a:ext cx="1078992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2_3#17d7348a5.choices?htil=7&amp;vop=1&amp;pid=79d939293&amp;color=0,0,0&amp;bbb=1"/>
              <p:cNvSpPr/>
              <p:nvPr/>
            </p:nvSpPr>
            <p:spPr>
              <a:xfrm>
                <a:off x="832104" y="2754822"/>
                <a:ext cx="9372600" cy="187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金属圆环对小球的弹力可能小于小球的重力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细绳对小球的拉力可能小于小球的重力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细绳对小球的拉力与金属圆环对小球的弹力可能大小相等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时，金属圆环对小球的作用力为零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2_3#17d7348a5.choices?htil=7&amp;vop=1&amp;pid=79d93929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54822"/>
                <a:ext cx="9372600" cy="1879600"/>
              </a:xfrm>
              <a:prstGeom prst="rect">
                <a:avLst/>
              </a:prstGeom>
              <a:blipFill>
                <a:blip r:embed="rId5"/>
                <a:stretch>
                  <a:fillRect l="-1561" b="-9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4_1#17d7348a5?vop=1&amp;pid=79d939293&amp;color=0,0,0&amp;bt=1&amp;bbb=1&amp;hb=1"/>
              <p:cNvSpPr/>
              <p:nvPr/>
            </p:nvSpPr>
            <p:spPr>
              <a:xfrm>
                <a:off x="832104" y="1512000"/>
                <a:ext cx="10533888" cy="3402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【解析】圆环光滑，小球受到重力、圆环对小球的弹力和细绳对小球的拉力，根据几何关系可知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绳与竖直方向的夹角为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，圆环旋转时，小球绕竖直轴做圆周运动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，当圆环对小球的弹力方向背离圆心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时，金属圆环对小球的弹力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；当圆环对小球的弹力方向指向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圆心时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.由上述分析可知，细绳对小球的拉力始终大于小球的重力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，细绳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对小球的拉力不可能与圆环对小球的弹力大小相等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，故A、D正确，B、C错误.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4_1#17d7348a5?vop=1&amp;pid=79d93929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402330"/>
              </a:xfrm>
              <a:prstGeom prst="rect">
                <a:avLst/>
              </a:prstGeom>
              <a:blipFill>
                <a:blip r:embed="rId3"/>
                <a:stretch>
                  <a:fillRect l="-1389" r="-1389" b="-41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5_1#16dce3a8c?vop=1&amp;pid=79d939293&amp;color=0,0,0&amp;bt=1&amp;bbb=1&amp;hb=1"/>
              <p:cNvSpPr/>
              <p:nvPr/>
            </p:nvSpPr>
            <p:spPr>
              <a:xfrm>
                <a:off x="832104" y="1512000"/>
                <a:ext cx="10533888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图甲为游乐场中的“空中飞椅”项目，转动轴带动顶部圆盘转动，悬绳一端系在圆盘上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，另一端系着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椅子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.若所有椅子质量相等，悬绳长度不一定相等，悬绳的悬挂点到转轴的距离也不一定相等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.其可以简化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为如图乙所示的模型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，两个完全相同的可视为质点的小球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分别用悬绳悬于水平杆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两端，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，将装置绕竖直杆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匀速旋转后，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在同一水平面内做匀速圆周运动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，两悬绳与竖直方向的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夹角分别为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的线速度大小分别为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，加速度大小分别为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，忽略悬绳质量与空气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阻力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则下列判断错误的是(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5_1#16dce3a8c?vop=1&amp;pid=79d93929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446655"/>
              </a:xfrm>
              <a:prstGeom prst="rect">
                <a:avLst/>
              </a:prstGeom>
              <a:blipFill>
                <a:blip r:embed="rId3"/>
                <a:stretch>
                  <a:fillRect l="-1389" r="-1331" b="-59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25_3#16dce3a8c?iti=5&amp;htil=1&amp;vop=1&amp;pid=79d939293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6312" y="4185604"/>
            <a:ext cx="1920240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25_4#16dce3a8c?iti=6&amp;htil=1&amp;vop=1&amp;pid=79d939293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4696" y="4066732"/>
            <a:ext cx="1755648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25_5#16dce3a8c?iti=5&amp;htil=1&amp;vop=1&amp;pid=79d939293&amp;color=0,0,0"/>
          <p:cNvSpPr/>
          <p:nvPr/>
        </p:nvSpPr>
        <p:spPr>
          <a:xfrm>
            <a:off x="3315938" y="5345876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4_BD.25_6#16dce3a8c?iti=6&amp;htil=1&amp;vop=1&amp;pid=79d939293&amp;color=0,0,0"/>
          <p:cNvSpPr/>
          <p:nvPr/>
        </p:nvSpPr>
        <p:spPr>
          <a:xfrm>
            <a:off x="8592026" y="5345876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7_1#16dce3a8c.choices?vop=1&amp;pid=79d939293&amp;color=0,0,0&amp;bt=1&amp;bbb=1"/>
              <p:cNvSpPr/>
              <p:nvPr/>
            </p:nvSpPr>
            <p:spPr>
              <a:xfrm>
                <a:off x="832104" y="150876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仅增加小球质量，悬绳与竖直方向的夹角将不变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27_1#16dce3a8c.choices?vop=1&amp;pid=79d939293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EX.28_1#16dce3a8c?vop=1&amp;pid=79d939293&amp;color=0,0,0&amp;bbb=1&amp;hb=1"/>
          <p:cNvSpPr/>
          <p:nvPr/>
        </p:nvSpPr>
        <p:spPr>
          <a:xfrm>
            <a:off x="832104" y="3174238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两小球在同一水平面内匀速转动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角速度相同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根据大招攻略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可逆向推导出两悬绳延长线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交于转轴上一点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再根据几何关系求出轨迹半径的关系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进一步求解其他物理量的关系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p:sp>
        <p:nvSpPr>
          <p:cNvPr id="4" name="QC_4_AN.26_1#16dce3a8c.bracket?vop=1&amp;pid=79d939293&amp;color=0,0,0&amp;vpa=8&amp;answeroption=C">
            <a:extLst>
              <a:ext uri="{FF2B5EF4-FFF2-40B4-BE49-F238E27FC236}">
                <a16:creationId xmlns:a16="http://schemas.microsoft.com/office/drawing/2014/main" id="{F86A3EB1-04C8-EA89-91E0-AE8252B60937}"/>
              </a:ext>
            </a:extLst>
          </p:cNvPr>
          <p:cNvSpPr txBox="1"/>
          <p:nvPr/>
        </p:nvSpPr>
        <p:spPr>
          <a:xfrm>
            <a:off x="705104" y="2428240"/>
            <a:ext cx="359073" cy="4308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9_1#16dce3a8c?vop=1&amp;pid=79d939293&amp;color=0,0,0&amp;bt=1&amp;bbb=1&amp;hb=1"/>
              <p:cNvSpPr/>
              <p:nvPr/>
            </p:nvSpPr>
            <p:spPr>
              <a:xfrm>
                <a:off x="832104" y="1512000"/>
                <a:ext cx="10533888" cy="329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到两球连线的高度为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两小球做圆周运动的角速度相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同，则悬挂两小球的悬绳延长线交于竖直杆上的一点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大招攻略14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圆锥摆模型——从夹角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、圆周平面角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度比较圆锥摆模型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，设这一点到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𝑂𝐴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𝑂𝐵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，可知悬绳与竖直方向的夹角与小球质量无关，故B、D正确，不符合题意；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由几何关系，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两小球运动半径之比为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的角速度相等，根据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A正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，不符合题意；根据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，故C错误，符合题意.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题多解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B、D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由牛顿第二定律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球有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球有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同样可得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9_1#16dce3a8c?vop=1&amp;pid=79d93929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297555"/>
              </a:xfrm>
              <a:prstGeom prst="rect">
                <a:avLst/>
              </a:prstGeom>
              <a:blipFill>
                <a:blip r:embed="rId3"/>
                <a:stretch>
                  <a:fillRect l="-1389" r="-1794" b="-44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S.29_1#16dce3a8c?vop=1&amp;pid=79d939293&amp;color=0,0,0&amp;bt=1&amp;bbb=1&amp;hb=1&amp;uw=1">
            <a:extLst>
              <a:ext uri="{FF2B5EF4-FFF2-40B4-BE49-F238E27FC236}">
                <a16:creationId xmlns:a16="http://schemas.microsoft.com/office/drawing/2014/main" id="{7740CFE1-B401-F2AD-D447-1D28091AC7F2}"/>
              </a:ext>
            </a:extLst>
          </p:cNvPr>
          <p:cNvSpPr/>
          <p:nvPr/>
        </p:nvSpPr>
        <p:spPr>
          <a:xfrm>
            <a:off x="7372922" y="1511777"/>
            <a:ext cx="3987292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4_AS.29_1#16dce3a8c?vop=1&amp;pid=79d939293&amp;color=0,0,0&amp;bt=1&amp;bbb=1&amp;hb=1&amp;uw=1">
            <a:extLst>
              <a:ext uri="{FF2B5EF4-FFF2-40B4-BE49-F238E27FC236}">
                <a16:creationId xmlns:a16="http://schemas.microsoft.com/office/drawing/2014/main" id="{FCFEE656-FCEC-E5A2-55DB-62607F1014E2}"/>
              </a:ext>
            </a:extLst>
          </p:cNvPr>
          <p:cNvSpPr/>
          <p:nvPr/>
        </p:nvSpPr>
        <p:spPr>
          <a:xfrm>
            <a:off x="832104" y="1930877"/>
            <a:ext cx="525780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b2616244.fixed?pid=d578276dd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圆周运动</a:t>
            </a:r>
            <a:endParaRPr lang="en-US" altLang="zh-CN" sz="4400" dirty="0"/>
          </a:p>
        </p:txBody>
      </p:sp>
      <p:sp>
        <p:nvSpPr>
          <p:cNvPr id="3" name="C_2_BD#9b2616244.fixed?pid=d578276dd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专题上分4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水平面内圆周运动综合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0_1#4c6d47dd6?vop=1&amp;pid=340d025fc&amp;color=0,0,0&amp;bt=1&amp;bbb=1&amp;hb=1"/>
              <p:cNvSpPr/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）某国家体育训练基地中有一台我国自主研发、世界首创的转盘滑雪训练机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.运动员的某次训练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过程可简化为如图所示的模型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，转盘滑雪训练机绕垂直于盘面的固定转轴以恒定的角速度转动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，盘面边缘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处离转轴距离为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的运动员（可视为质点）始终相对于盘面静止.已知运动员的质量为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，运动员运动到最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高点时恰好不受摩擦力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，最大静摩擦力等于滑动摩擦力，盘面与水平面的夹角为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30_1#4c6d47dd6?vop=1&amp;pid=340d025f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2894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1_1#4c6d47dd6.bracket?vop=1&amp;pid=340d025fc&amp;color=0,0,0&amp;vpa=9&amp;bbb=1"/>
          <p:cNvSpPr/>
          <p:nvPr/>
        </p:nvSpPr>
        <p:spPr>
          <a:xfrm>
            <a:off x="3098260" y="31750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</a:t>
            </a:r>
            <a:endParaRPr lang="en-US" altLang="zh-CN" dirty="0"/>
          </a:p>
        </p:txBody>
      </p:sp>
      <p:pic>
        <p:nvPicPr>
          <p:cNvPr id="4" name="QC_4_BD.30_2#4c6d47dd6?htil=9&amp;vop=1&amp;pid=340d025fc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1365" y="3660332"/>
            <a:ext cx="1920240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0_3#4c6d47dd6.choices?htil=9&amp;vop=1&amp;pid=340d025fc&amp;color=0,0,0&amp;bbb=1"/>
              <p:cNvSpPr/>
              <p:nvPr/>
            </p:nvSpPr>
            <p:spPr>
              <a:xfrm>
                <a:off x="832104" y="3533332"/>
                <a:ext cx="8522208" cy="1811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圆盘的角速度为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运动员在最低点受到的摩擦力大小为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运动员与盘面间的动摩擦因数可能小于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若仅减小转盘的转速，则运动员可能相对于转盘滑动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30_3#4c6d47dd6.choices?htil=9&amp;vop=1&amp;pid=340d025f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33332"/>
                <a:ext cx="8522208" cy="1811655"/>
              </a:xfrm>
              <a:prstGeom prst="rect">
                <a:avLst/>
              </a:prstGeom>
              <a:blipFill>
                <a:blip r:embed="rId5"/>
                <a:stretch>
                  <a:fillRect l="-1717" b="-77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2_1#4c6d47dd6?vop=1&amp;pid=340d025fc&amp;color=0,0,0&amp;bt=1&amp;bbb=1&amp;hb=1"/>
              <p:cNvSpPr/>
              <p:nvPr/>
            </p:nvSpPr>
            <p:spPr>
              <a:xfrm>
                <a:off x="832104" y="1508760"/>
                <a:ext cx="10533888" cy="2653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【解析】运动员运动到最高点时恰好不受摩擦力，则有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，解得圆盘的角速度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A正确；运动员在最低点受到的摩擦力最大，有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，可得运动员与盘面间的动摩擦因数应满足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，故B正确，C错误；若仅减小转盘的转速，即角速度减小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，运动员在最低点时受到的摩擦力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，可知随着角速度的减小，运动员在最低点受到的静摩擦力减小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，运动员不可能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相对于转盘滑动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2_1#4c6d47dd6?vop=1&amp;pid=340d025f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653030"/>
              </a:xfrm>
              <a:prstGeom prst="rect">
                <a:avLst/>
              </a:prstGeom>
              <a:blipFill>
                <a:blip r:embed="rId3"/>
                <a:stretch>
                  <a:fillRect l="-1389" r="-2257" b="-52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518c534c7?vop=1&amp;pid=7bc19fc59&amp;color=0,0,0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如图所示，在一些餐厅里随处可见各式各样的餐桌，其中有一种餐桌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，在中心有一个可绕穿过中心的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竖直轴转动的圆盘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.圆盘与餐桌在同水平面内且两者之间的间隙可忽略不计，且间隙间没有摩擦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.放置在半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的圆盘边缘的餐具与圆盘间的动摩擦因数为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，设最大静摩擦力等于滑动摩擦力，重力加速度为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此时餐具恰好随圆盘一起运动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518c534c7?vop=1&amp;pid=7bc19fc5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521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518c534c7.bracket?vop=1&amp;pid=7bc19fc59&amp;color=0,0,0&amp;vpa=1"/>
          <p:cNvSpPr/>
          <p:nvPr/>
        </p:nvSpPr>
        <p:spPr>
          <a:xfrm>
            <a:off x="6273260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4_BD.1_2#518c534c7?htil=1&amp;vop=1&amp;pid=7bc19fc59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0778" y="3241232"/>
            <a:ext cx="138074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518c534c7.choices?htil=1&amp;vop=1&amp;pid=7bc19fc59&amp;color=0,0,0&amp;bbb=1"/>
              <p:cNvSpPr/>
              <p:nvPr/>
            </p:nvSpPr>
            <p:spPr>
              <a:xfrm>
                <a:off x="832104" y="3161222"/>
                <a:ext cx="9061704" cy="187928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餐具随圆盘转动过程中受重力、弹力、摩擦力和向心力作用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餐具相对于圆盘的运动趋势是沿切线方向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为使餐具不滑到餐桌上，圆盘的角速度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餐具能从圆盘滑出时的临界速度大小为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𝑔𝑅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_3#518c534c7.choices?htil=1&amp;vop=1&amp;pid=7bc19fc5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61222"/>
                <a:ext cx="9061704" cy="1879283"/>
              </a:xfrm>
              <a:prstGeom prst="rect">
                <a:avLst/>
              </a:prstGeom>
              <a:blipFill>
                <a:blip r:embed="rId5"/>
                <a:stretch>
                  <a:fillRect l="-1615" b="-64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518c534c7?vop=1&amp;pid=7bc19fc59&amp;color=0,0,0&amp;bt=1&amp;bbb=1&amp;hb=1"/>
              <p:cNvSpPr/>
              <p:nvPr/>
            </p:nvSpPr>
            <p:spPr>
              <a:xfrm>
                <a:off x="832104" y="1512000"/>
                <a:ext cx="10533888" cy="229838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【解析】餐具随圆盘转动过程中只受重力、弹力、摩擦力三个力的作用，向心力是效果力，故A错误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；餐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具随圆盘一起做匀速圆周运动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，由静摩擦力提供向心力，方向始终指向圆心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，则餐具相对于圆盘的运动趋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势是沿半径背离圆心方向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，故B错误；为使餐具不从圆盘上滑下，向心力不能大于最大静摩擦力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，所以为使餐具不滑到餐桌上，圆盘的角速度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餐具能从圆盘滑出时的临界速度大小为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𝑔𝑅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_1#518c534c7?vop=1&amp;pid=7bc19fc5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298383"/>
              </a:xfrm>
              <a:prstGeom prst="rect">
                <a:avLst/>
              </a:prstGeom>
              <a:blipFill>
                <a:blip r:embed="rId3"/>
                <a:stretch>
                  <a:fillRect l="-1389" r="-2257" b="-55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_1#86cbbe89e?htil=2&amp;vop=1&amp;pid=7bc19fc59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94172" y="1594296"/>
            <a:ext cx="2523744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4_2#86cbbe89e?htil=2&amp;vop=1&amp;pid=7bc19fc59&amp;color=0,0,0&amp;bt=1&amp;bbb=1&amp;hb=1&amp;hs=1"/>
              <p:cNvSpPr/>
              <p:nvPr/>
            </p:nvSpPr>
            <p:spPr>
              <a:xfrm>
                <a:off x="832104" y="1512000"/>
                <a:ext cx="7927848" cy="1786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如图所示，甲、乙圆盘的半径之比为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，两水平圆盘紧靠在一起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，乙靠摩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擦力随甲不打滑地转动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，两圆盘上分别放置着质量为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，两小物体与圆盘间的动摩擦因数相同.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与甲圆盘圆心距离为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乙圆盘圆心距离为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，此时它们正随圆盘做匀速圆周运动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.下列判断正确的是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4_2#86cbbe89e?htil=2&amp;vop=1&amp;pid=7bc19fc59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7927848" cy="1786255"/>
              </a:xfrm>
              <a:prstGeom prst="rect">
                <a:avLst/>
              </a:prstGeom>
              <a:blipFill>
                <a:blip r:embed="rId4"/>
                <a:stretch>
                  <a:fillRect l="-1846" t="-1365" r="-1077" b="-81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5_1#86cbbe89e.bracket?vop=1&amp;pid=7bc19fc59&amp;color=0,0,0&amp;vpa=2"/>
          <p:cNvSpPr/>
          <p:nvPr/>
        </p:nvSpPr>
        <p:spPr>
          <a:xfrm>
            <a:off x="1015460" y="2968690"/>
            <a:ext cx="3317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86cbbe89e.choices?vop=1&amp;pid=7bc19fc59&amp;color=0,0,0&amp;bbb=1&amp;hs=1"/>
              <p:cNvSpPr/>
              <p:nvPr/>
            </p:nvSpPr>
            <p:spPr>
              <a:xfrm>
                <a:off x="832104" y="3301938"/>
                <a:ext cx="10533888" cy="681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9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的线速度大小之比为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的向心加速度大小之比为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的角速度之比为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随转速慢慢增加，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先开始滑动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_3#86cbbe89e.choices?vop=1&amp;pid=7bc19fc59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01938"/>
                <a:ext cx="10533888" cy="681355"/>
              </a:xfrm>
              <a:prstGeom prst="rect">
                <a:avLst/>
              </a:prstGeom>
              <a:blipFill>
                <a:blip r:embed="rId5"/>
                <a:stretch>
                  <a:fillRect l="-1389" t="-3604" b="-216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6_1#86cbbe89e?vop=1&amp;pid=7bc19fc59&amp;color=0,0,0&amp;bbb=1&amp;hb=1"/>
              <p:cNvSpPr/>
              <p:nvPr/>
            </p:nvSpPr>
            <p:spPr>
              <a:xfrm>
                <a:off x="832104" y="3987357"/>
                <a:ext cx="10533888" cy="2052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【解析】甲、乙两圆盘边缘上的各点线速度大小相等，由关系式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可得，甲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、乙两圆盘的角速度之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，物体相对圆盘静止时物体的角速度等于圆盘的角速度，故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的角速度之比为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，故A、C错误；根据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的向心加速度大小之比为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=9:2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，故B正确；根据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可得，临界角速度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先达到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临界角速度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，当转速增加时，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先开始滑动，故D错误.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6_1#86cbbe89e?vop=1&amp;pid=7bc19fc59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87357"/>
                <a:ext cx="10533888" cy="2052955"/>
              </a:xfrm>
              <a:prstGeom prst="rect">
                <a:avLst/>
              </a:prstGeom>
              <a:blipFill>
                <a:blip r:embed="rId6"/>
                <a:stretch>
                  <a:fillRect l="-1389" t="-1187" r="-58" b="-6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10998964f?vop=1&amp;pid=7bc19fc59&amp;color=0,0,0&amp;bt=1&amp;bbb=1&amp;hb=1"/>
              <p:cNvSpPr/>
              <p:nvPr/>
            </p:nvSpPr>
            <p:spPr>
              <a:xfrm>
                <a:off x="832104" y="1512000"/>
                <a:ext cx="10533888" cy="735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如图所示，质量相同的物块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叠放在一起，放在水平转台上随圆盘一起匀速转动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，它们和圆盘保持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相对静止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以下说法正确的是(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7_1#10998964f?vop=1&amp;pid=7bc19fc5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35330"/>
              </a:xfrm>
              <a:prstGeom prst="rect">
                <a:avLst/>
              </a:prstGeom>
              <a:blipFill>
                <a:blip r:embed="rId3"/>
                <a:stretch>
                  <a:fillRect l="-1389" t="-826" r="-579" b="-190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10998964f.bracket?vop=1&amp;pid=7bc19fc59&amp;color=0,0,0&amp;vpa=3"/>
          <p:cNvSpPr/>
          <p:nvPr/>
        </p:nvSpPr>
        <p:spPr>
          <a:xfrm>
            <a:off x="3987260" y="1903414"/>
            <a:ext cx="3317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4_BD.7_2#10998964f?htil=3&amp;vop=1&amp;pid=7bc19fc59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19488" y="2033716"/>
            <a:ext cx="1755648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7_3#10998964f.choices?htil=3&amp;vop=1&amp;pid=7bc19fc59&amp;color=0,0,0&amp;bbb=1&amp;hs=1"/>
              <p:cNvSpPr/>
              <p:nvPr/>
            </p:nvSpPr>
            <p:spPr>
              <a:xfrm>
                <a:off x="832104" y="2250632"/>
                <a:ext cx="8695944" cy="152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变大，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一定先发生相对滑动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的摩擦力是指向圆心的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两物块所受的合力大小不相等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圆盘对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的摩擦力的大小是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的摩擦力大小的2倍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7_3#10998964f.choices?htil=3&amp;vop=1&amp;pid=7bc19fc59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50632"/>
                <a:ext cx="8695944" cy="1522730"/>
              </a:xfrm>
              <a:prstGeom prst="rect">
                <a:avLst/>
              </a:prstGeom>
              <a:blipFill>
                <a:blip r:embed="rId5"/>
                <a:stretch>
                  <a:fillRect l="-1683" t="-400" b="-9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9_1#10998964f?vop=1&amp;pid=7bc19fc59&amp;color=0,0,0&amp;bbb=1&amp;hb=1&amp;hs=1"/>
              <p:cNvSpPr/>
              <p:nvPr/>
            </p:nvSpPr>
            <p:spPr>
              <a:xfrm>
                <a:off x="832104" y="3749232"/>
                <a:ext cx="10533888" cy="2303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【解析】题图中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做圆周运动的向心力是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对其指向圆心的摩擦力提供的，根据牛顿第三定律，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的摩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擦力是背离圆心的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，故B错误；两物块所受的合力提供向心力，而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向心力相同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，故两物块所受的合力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大小相等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所受摩擦力为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所受圆盘对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的摩擦力和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的摩擦力的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合力提供向心力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圆盘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等大，所以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圆盘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𝐵𝐴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，故D正确；当物块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所受圆盘的最大静摩擦力小于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之间的最大静摩擦力的2倍时，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变大，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先与圆盘间发生相对滑动，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9_1#10998964f?vop=1&amp;pid=7bc19fc59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49232"/>
                <a:ext cx="10533888" cy="2303780"/>
              </a:xfrm>
              <a:prstGeom prst="rect">
                <a:avLst/>
              </a:prstGeom>
              <a:blipFill>
                <a:blip r:embed="rId6"/>
                <a:stretch>
                  <a:fillRect l="-1389" t="-265" r="-1215" b="-6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365360460?vop=1&amp;pid=7bc19fc59&amp;color=0,0,0&amp;bt=1&amp;bbb=1&amp;hb=1"/>
              <p:cNvSpPr/>
              <p:nvPr/>
            </p:nvSpPr>
            <p:spPr>
              <a:xfrm>
                <a:off x="832104" y="1512000"/>
                <a:ext cx="10533888" cy="1735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如图甲所示，质量分别为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的小木块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（可视为质点）用细线相连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，沿半径方向放在水平圆盘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与转轴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之间的距离分别为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.若圆盘从静止开始绕转轴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缓慢地增加转速，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表示圆盘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转动的角速度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所受的摩擦力大小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随圆盘角速度的平方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的变化图像如图乙所示，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0～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对应图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线的斜率为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对应图线的斜率为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，两木块与圆盘间的动摩擦因数均为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，最大静摩擦力与滑动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摩擦力相等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0_1#365360460?vop=1&amp;pid=7bc19fc5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735455"/>
              </a:xfrm>
              <a:prstGeom prst="rect">
                <a:avLst/>
              </a:prstGeom>
              <a:blipFill>
                <a:blip r:embed="rId3"/>
                <a:stretch>
                  <a:fillRect l="-1389" t="-1754" r="-1447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365360460.bracket?vop=1&amp;pid=7bc19fc59&amp;color=0,0,0&amp;vpa=4"/>
          <p:cNvSpPr/>
          <p:nvPr/>
        </p:nvSpPr>
        <p:spPr>
          <a:xfrm>
            <a:off x="4042823" y="2928177"/>
            <a:ext cx="3317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4_BD.10_3#365360460?iti=1&amp;htil=1&amp;vop=1&amp;pid=7bc19fc59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0048" y="4075874"/>
            <a:ext cx="1591056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0_4#365360460?iti=2&amp;htil=1&amp;vop=1&amp;pid=7bc19fc59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6992" y="3380930"/>
            <a:ext cx="1581912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0_5#365360460?iti=1&amp;htil=1&amp;vop=1&amp;pid=7bc19fc59&amp;color=0,0,0"/>
          <p:cNvSpPr/>
          <p:nvPr/>
        </p:nvSpPr>
        <p:spPr>
          <a:xfrm>
            <a:off x="3325082" y="5199570"/>
            <a:ext cx="280988" cy="3224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8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4_BD.10_6#365360460?iti=2&amp;htil=1&amp;vop=1&amp;pid=7bc19fc59&amp;color=0,0,0"/>
          <p:cNvSpPr/>
          <p:nvPr/>
        </p:nvSpPr>
        <p:spPr>
          <a:xfrm>
            <a:off x="8587454" y="5199570"/>
            <a:ext cx="280988" cy="3224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8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10_7#365360460.choices?vop=1&amp;pid=7bc19fc59&amp;color=0,0,0&amp;bbb=1"/>
              <p:cNvSpPr/>
              <p:nvPr/>
            </p:nvSpPr>
            <p:spPr>
              <a:xfrm>
                <a:off x="832104" y="5527230"/>
                <a:ext cx="10533888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2655697" algn="l"/>
                    <a:tab pos="5362194" algn="l"/>
                    <a:tab pos="80305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4_BD.10_7#365360460.choices?vop=1&amp;pid=7bc19fc5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527230"/>
                <a:ext cx="10533888" cy="558800"/>
              </a:xfrm>
              <a:prstGeom prst="rect">
                <a:avLst/>
              </a:prstGeom>
              <a:blipFill>
                <a:blip r:embed="rId6"/>
                <a:stretch>
                  <a:fillRect l="-1389" b="-87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1#365360460?vop=1&amp;pid=7bc19fc59&amp;color=0,0,0&amp;bt=1&amp;bbb=1&amp;hb=1"/>
              <p:cNvSpPr/>
              <p:nvPr/>
            </p:nvSpPr>
            <p:spPr>
              <a:xfrm>
                <a:off x="832104" y="1512000"/>
                <a:ext cx="10533888" cy="379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【解析】水平圆盘转动的角速度较小时，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受到的静摩擦力提供向心力，细线拉力为零，此过程中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到的摩擦力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图线的斜率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，当木块刚好达到最大静摩擦力提供向心力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𝑚𝑟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，所以随着角速度增大，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先达到最大静摩擦力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，角速度继续增大，细线开始出现拉力，此后对于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线的斜率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，纵截距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达到最大静摩擦力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，之后角速度再增大，两木块相对圆盘发生滑动，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受到的摩擦力大小不再变化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.根据上述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分析可知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，故B正确，A、C、D错误.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2_1#365360460?vop=1&amp;pid=7bc19fc5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797300"/>
              </a:xfrm>
              <a:prstGeom prst="rect">
                <a:avLst/>
              </a:prstGeom>
              <a:blipFill>
                <a:blip r:embed="rId3"/>
                <a:stretch>
                  <a:fillRect l="-1389" r="-752" b="-4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7a6a7b987?vop=1&amp;pid=7bc19fc59&amp;color=0,0,0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如图甲所示，两个完全相同的物块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（可视为质点）放在水平圆盘上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，它们在同一直径上分居圆心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，用不可伸长的轻绳相连.两物块的质量均为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，与圆心的距离分别为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.设最大静摩擦力等于滑动摩擦力，轻绳水平伸直，当圆盘以不同角速度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绕轴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匀速转动时，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轻绳中的拉力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的变化关系如图乙所示，重力加速度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3_1#7a6a7b987?vop=1&amp;pid=7bc19fc5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1563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13_3#7a6a7b987?iti=3&amp;htil=1&amp;vop=1&amp;pid=7bc19fc59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9776" y="3241232"/>
            <a:ext cx="1362456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3_4#7a6a7b987?iti=4&amp;htil=1&amp;vop=1&amp;pid=7bc19fc59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35824" y="3259520"/>
            <a:ext cx="1984248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3_5#7a6a7b987?iti=3&amp;htil=1&amp;vop=1&amp;pid=7bc19fc59&amp;color=0,0,0"/>
          <p:cNvSpPr/>
          <p:nvPr/>
        </p:nvSpPr>
        <p:spPr>
          <a:xfrm>
            <a:off x="3320510" y="4959288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4_BD.13_6#7a6a7b987?iti=4&amp;htil=1&amp;vop=1&amp;pid=7bc19fc59&amp;color=0,0,0"/>
          <p:cNvSpPr/>
          <p:nvPr/>
        </p:nvSpPr>
        <p:spPr>
          <a:xfrm>
            <a:off x="8587454" y="4959288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1795</Words>
  <Application>Microsoft Office PowerPoint</Application>
  <PresentationFormat>宽屏</PresentationFormat>
  <Paragraphs>180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Arial (正文)</vt:lpstr>
      <vt:lpstr>SimHei</vt:lpstr>
      <vt:lpstr>华文细黑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2025-10-29T06:14:45Z</dcterms:created>
  <dcterms:modified xsi:type="dcterms:W3CDTF">2025-10-29T06:17:08Z</dcterms:modified>
  <cp:category/>
  <cp:contentStatus/>
</cp:coreProperties>
</file>